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6" r:id="rId2"/>
    <p:sldId id="273" r:id="rId3"/>
    <p:sldId id="257" r:id="rId4"/>
    <p:sldId id="266" r:id="rId5"/>
    <p:sldId id="268" r:id="rId6"/>
    <p:sldId id="269" r:id="rId7"/>
    <p:sldId id="277" r:id="rId8"/>
    <p:sldId id="274" r:id="rId9"/>
    <p:sldId id="279" r:id="rId10"/>
    <p:sldId id="280" r:id="rId11"/>
    <p:sldId id="276" r:id="rId12"/>
    <p:sldId id="270" r:id="rId13"/>
    <p:sldId id="278" r:id="rId14"/>
    <p:sldId id="264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1C78B6"/>
    <a:srgbClr val="1375B1"/>
    <a:srgbClr val="2479AE"/>
    <a:srgbClr val="0E90C4"/>
    <a:srgbClr val="0070C4"/>
    <a:srgbClr val="0078D2"/>
    <a:srgbClr val="0099FF"/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137C-43A7-49B4-92D2-60715E17AF46}" type="datetimeFigureOut">
              <a:rPr lang="ru-RU" smtClean="0"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62B47-F024-436B-8A03-73C0451EA4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97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CF00-391E-4523-8FC1-C393AA35ED16}" type="datetime1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54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A0198-F4A6-4D7E-9DC4-7FDB53C9674F}" type="datetime1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E7F7F-F931-4D89-AD48-9FEFF03AB218}" type="datetime1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7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A2C72-9B07-496F-825E-ADF21B0D3C2A}" type="datetime1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3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CA8E2-8A01-4CEE-ACEF-6C5BD701F444}" type="datetime1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2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94184-BC59-4C88-8CC9-AFB46687E60F}" type="datetime1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74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9D9DB-E1E6-48BE-ABA3-82E508AEDFDC}" type="datetime1">
              <a:rPr lang="ru-RU" smtClean="0"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92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6049-329B-479C-9076-D154B1F98F13}" type="datetime1">
              <a:rPr lang="ru-RU" smtClean="0"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048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B0B1-869E-4430-B4BB-69A268CBCF31}" type="datetime1">
              <a:rPr lang="ru-RU" smtClean="0"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05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3F454-E8F6-415C-A855-3C08BE2AFD0B}" type="datetime1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37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DF2E2-9265-4C70-A031-34989F8F61D3}" type="datetime1">
              <a:rPr lang="ru-RU" smtClean="0"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49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1F2A0-F1F1-46FF-960B-FBC31A2AA2E4}" type="datetime1">
              <a:rPr lang="ru-RU" smtClean="0"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8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10" Type="http://schemas.openxmlformats.org/officeDocument/2006/relationships/image" Target="../media/image22.jpeg"/><Relationship Id="rId4" Type="http://schemas.openxmlformats.org/officeDocument/2006/relationships/image" Target="../media/image16.jp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931790"/>
            <a:ext cx="8352928" cy="1314450"/>
          </a:xfrm>
        </p:spPr>
        <p:txBody>
          <a:bodyPr>
            <a:normAutofit/>
          </a:bodyPr>
          <a:lstStyle/>
          <a:p>
            <a:r>
              <a:rPr lang="ru-RU" sz="1700" dirty="0">
                <a:solidFill>
                  <a:srgbClr val="0070C0"/>
                </a:solidFill>
              </a:rPr>
              <a:t>Денис </a:t>
            </a:r>
            <a:r>
              <a:rPr lang="ru-RU" sz="1700" dirty="0" err="1">
                <a:solidFill>
                  <a:srgbClr val="0070C0"/>
                </a:solidFill>
              </a:rPr>
              <a:t>Пеганский</a:t>
            </a:r>
            <a:endParaRPr lang="ru-RU" sz="1700" dirty="0">
              <a:solidFill>
                <a:srgbClr val="0070C0"/>
              </a:solidFill>
            </a:endParaRPr>
          </a:p>
          <a:p>
            <a:r>
              <a:rPr lang="ru-RU" sz="1700" dirty="0">
                <a:solidFill>
                  <a:srgbClr val="0070C0"/>
                </a:solidFill>
              </a:rPr>
              <a:t>Президент ОРОО «Объединение участников Президентской программы»</a:t>
            </a:r>
          </a:p>
          <a:p>
            <a:r>
              <a:rPr lang="ru-RU" sz="1700" dirty="0">
                <a:solidFill>
                  <a:srgbClr val="0070C0"/>
                </a:solidFill>
              </a:rPr>
              <a:t>Евгения </a:t>
            </a:r>
            <a:r>
              <a:rPr lang="ru-RU" sz="1700" dirty="0" err="1">
                <a:solidFill>
                  <a:srgbClr val="0070C0"/>
                </a:solidFill>
              </a:rPr>
              <a:t>Малёнова</a:t>
            </a:r>
            <a:endParaRPr lang="ru-RU" sz="1700" dirty="0">
              <a:solidFill>
                <a:srgbClr val="0070C0"/>
              </a:solidFill>
            </a:endParaRPr>
          </a:p>
          <a:p>
            <a:r>
              <a:rPr lang="ru-RU" sz="1700" dirty="0">
                <a:solidFill>
                  <a:srgbClr val="0070C0"/>
                </a:solidFill>
              </a:rPr>
              <a:t>Участник ОРОО «Объединение участников Президентской программы»</a:t>
            </a:r>
          </a:p>
          <a:p>
            <a:endParaRPr lang="ru-RU" sz="2000" dirty="0">
              <a:solidFill>
                <a:srgbClr val="1375B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06" y="1131590"/>
            <a:ext cx="9144000" cy="1512168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Black" pitchFamily="34" charset="0"/>
              </a:rPr>
              <a:t>Постпрограммная подготовка.</a:t>
            </a:r>
            <a:br>
              <a:rPr lang="ru-RU" sz="3200" dirty="0">
                <a:latin typeface="Arial Black" pitchFamily="34" charset="0"/>
              </a:rPr>
            </a:br>
            <a:r>
              <a:rPr lang="ru-RU" sz="3200" dirty="0">
                <a:solidFill>
                  <a:srgbClr val="C00000"/>
                </a:solidFill>
                <a:latin typeface="Arial Black" pitchFamily="34" charset="0"/>
              </a:rPr>
              <a:t>«Точка входа»: омский опыт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3897"/>
            <a:ext cx="9144000" cy="15064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87475"/>
            <a:ext cx="582886" cy="49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1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23" y="0"/>
            <a:ext cx="8229600" cy="70941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itchFamily="34" charset="0"/>
              </a:rPr>
              <a:t>Эволюция «Точки входа»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38670"/>
            <a:ext cx="579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0698" y="1208531"/>
            <a:ext cx="8280920" cy="1459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75283" y="3188464"/>
            <a:ext cx="8280920" cy="1565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480334" y="699542"/>
            <a:ext cx="0" cy="50405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4480334" y="2662873"/>
            <a:ext cx="5705" cy="50405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699" y="131269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Межегиональный</a:t>
            </a:r>
            <a:r>
              <a:rPr lang="ru-RU" b="1" dirty="0">
                <a:solidFill>
                  <a:srgbClr val="FF0000"/>
                </a:solidFill>
              </a:rPr>
              <a:t> уровень: </a:t>
            </a:r>
            <a:r>
              <a:rPr lang="ru-RU" dirty="0"/>
              <a:t>тиражирование опыта в регионах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35225" y="329183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Федеральный уровень: </a:t>
            </a:r>
            <a:r>
              <a:rPr lang="ru-RU" dirty="0"/>
              <a:t>выход на федеральные площадки</a:t>
            </a:r>
            <a:endParaRPr lang="ru-RU" sz="160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6" b="21398"/>
          <a:stretch/>
        </p:blipFill>
        <p:spPr>
          <a:xfrm>
            <a:off x="969517" y="1779662"/>
            <a:ext cx="1285488" cy="69553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01" y="1779662"/>
            <a:ext cx="792088" cy="67197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377022" y="183239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0066CC"/>
                </a:solidFill>
              </a:rPr>
              <a:t>Байкальский форум выпускников Президентской программы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47" y="1368632"/>
            <a:ext cx="765428" cy="11649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75973"/>
            <a:ext cx="807008" cy="75762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36776" y="3443565"/>
            <a:ext cx="661661" cy="113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13" y="3867894"/>
            <a:ext cx="1274584" cy="71695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35" y="3828807"/>
            <a:ext cx="1075432" cy="7169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411" y="1682026"/>
            <a:ext cx="910674" cy="91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7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87475"/>
            <a:ext cx="582886" cy="49326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26094" y="242301"/>
            <a:ext cx="8624200" cy="67688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itchFamily="34" charset="0"/>
              </a:rPr>
              <a:t>Наставничество      молодежный трек</a:t>
            </a:r>
            <a:br>
              <a:rPr lang="ru-RU" sz="2800" dirty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850980" y="267014"/>
            <a:ext cx="427967" cy="2880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7544" y="915566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Биржа контактов «Мост поколений»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Кейс-студия «Успешные проекты в рамках международного сотрудничества»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Мастер-класс «Принципы ESG в управлении организацией»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Круглый стол «Выпускник Президентской программы - молодой лидер»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Экскурсии на крупные промышленные предприятия г. Омска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0112" y="3003798"/>
            <a:ext cx="29523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40 молодых лидеров </a:t>
            </a:r>
          </a:p>
          <a:p>
            <a:pPr algn="ctr"/>
            <a:r>
              <a:rPr lang="ru-RU" dirty="0"/>
              <a:t>из Республики Казахстан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80112" y="3939902"/>
            <a:ext cx="295232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50 молодых лидеров </a:t>
            </a:r>
          </a:p>
          <a:p>
            <a:pPr algn="ctr"/>
            <a:r>
              <a:rPr lang="ru-RU" dirty="0"/>
              <a:t>из Российской Федерации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1560" y="3585130"/>
            <a:ext cx="20162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4 площадки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31185" y="3585130"/>
            <a:ext cx="201622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16 наставников</a:t>
            </a:r>
          </a:p>
        </p:txBody>
      </p:sp>
      <p:cxnSp>
        <p:nvCxnSpPr>
          <p:cNvPr id="6" name="Прямая соединительная линия 5"/>
          <p:cNvCxnSpPr>
            <a:stCxn id="18" idx="3"/>
            <a:endCxn id="19" idx="1"/>
          </p:cNvCxnSpPr>
          <p:nvPr/>
        </p:nvCxnSpPr>
        <p:spPr>
          <a:xfrm>
            <a:off x="2627784" y="3769796"/>
            <a:ext cx="403401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16" idx="1"/>
          </p:cNvCxnSpPr>
          <p:nvPr/>
        </p:nvCxnSpPr>
        <p:spPr>
          <a:xfrm flipV="1">
            <a:off x="5047409" y="3326964"/>
            <a:ext cx="532703" cy="44283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7" idx="1"/>
          </p:cNvCxnSpPr>
          <p:nvPr/>
        </p:nvCxnSpPr>
        <p:spPr>
          <a:xfrm>
            <a:off x="5047409" y="3769796"/>
            <a:ext cx="532703" cy="493272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7" idx="0"/>
          </p:cNvCxnSpPr>
          <p:nvPr/>
        </p:nvCxnSpPr>
        <p:spPr>
          <a:xfrm>
            <a:off x="7056276" y="3655169"/>
            <a:ext cx="0" cy="28473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07407"/>
            <a:ext cx="2376264" cy="83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08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61"/>
          <a:stretch/>
        </p:blipFill>
        <p:spPr>
          <a:xfrm>
            <a:off x="0" y="0"/>
            <a:ext cx="9144000" cy="731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87475"/>
            <a:ext cx="582886" cy="493269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635896" y="2283718"/>
            <a:ext cx="288032" cy="1440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822404" y="2274863"/>
            <a:ext cx="288032" cy="1440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256" y="302475"/>
            <a:ext cx="9108504" cy="85725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Black" pitchFamily="34" charset="0"/>
              </a:rPr>
              <a:t>Выводы и предложения: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1131590"/>
            <a:ext cx="79928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Необходима </a:t>
            </a:r>
            <a:r>
              <a:rPr lang="ru-RU" dirty="0" err="1"/>
              <a:t>легитимизация</a:t>
            </a:r>
            <a:r>
              <a:rPr lang="ru-RU" dirty="0"/>
              <a:t> и закрепление статуса постпрограммной подготовки как важного элемента реализации Государственного плана подготовки управленческих кадров для организаций народного хозяйства Российской Федерации.</a:t>
            </a:r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Необходимо тиражирование опыта организации «точек входа» для выпускников Президентской программы на крупные отраслевые мероприятия и форумы, организуемые на уровне профессиональных союзов и Правительства Российской Федерации: Петербургский международный экономический форум, Российский инвестиционный форум, Восточный экономический форум.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84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61"/>
          <a:stretch/>
        </p:blipFill>
        <p:spPr>
          <a:xfrm>
            <a:off x="0" y="0"/>
            <a:ext cx="9144000" cy="731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87475"/>
            <a:ext cx="582886" cy="493269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3635896" y="2283718"/>
            <a:ext cx="288032" cy="1440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822404" y="2274863"/>
            <a:ext cx="288032" cy="144016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2" y="302475"/>
            <a:ext cx="9108504" cy="85725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Black" pitchFamily="34" charset="0"/>
              </a:rPr>
              <a:t>Выводы и предложения: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1203598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Необходимо по инициативе объединений выпускников включать представителей профессиональных союзов и организаций в Региональные комиссии, что позволит потенциальным выпускникам Президентской программы переориентировать свои проекты в соответствии с запросами реального сектора экономики и облегчит процесс реализации проектов.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Необходимо создание централизованного института наставничества в целях передачи опыта молодым лидерам и популяризации Президентской программы среди молодежи.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992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3275856" cy="514350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06" y="699542"/>
            <a:ext cx="3744416" cy="3744416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9756" y="195486"/>
            <a:ext cx="3096344" cy="482453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Омская региональная общественная организация «Объединение участников Президентской программы»</a:t>
            </a:r>
          </a:p>
          <a:p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https://vk.com/omskpprog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sparta@pprog55.ru</a:t>
            </a:r>
            <a:endParaRPr lang="ru-RU" sz="1800" dirty="0">
              <a:solidFill>
                <a:schemeClr val="bg1"/>
              </a:solidFill>
            </a:endParaRPr>
          </a:p>
          <a:p>
            <a:endParaRPr lang="ru-RU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 #pprog55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#</a:t>
            </a:r>
            <a:r>
              <a:rPr lang="ru-RU" sz="1800" dirty="0" err="1">
                <a:solidFill>
                  <a:schemeClr val="bg1"/>
                </a:solidFill>
              </a:rPr>
              <a:t>ДискуссКлаб</a:t>
            </a:r>
            <a:endParaRPr lang="ru-RU" sz="1800" dirty="0">
              <a:solidFill>
                <a:schemeClr val="bg1"/>
              </a:solidFill>
            </a:endParaRPr>
          </a:p>
          <a:p>
            <a:r>
              <a:rPr lang="ru-RU" sz="1800" dirty="0">
                <a:solidFill>
                  <a:schemeClr val="bg1"/>
                </a:solidFill>
              </a:rPr>
              <a:t>#</a:t>
            </a:r>
            <a:r>
              <a:rPr lang="ru-RU" sz="1800" dirty="0" err="1">
                <a:solidFill>
                  <a:schemeClr val="bg1"/>
                </a:solidFill>
              </a:rPr>
              <a:t>сППартаОмск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#</a:t>
            </a:r>
            <a:r>
              <a:rPr lang="ru-RU" sz="1800" dirty="0" err="1">
                <a:solidFill>
                  <a:schemeClr val="bg1"/>
                </a:solidFill>
              </a:rPr>
              <a:t>СаммитОмскийДиалог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90018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61"/>
          <a:stretch/>
        </p:blipFill>
        <p:spPr>
          <a:xfrm>
            <a:off x="0" y="0"/>
            <a:ext cx="9144000" cy="731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87475"/>
            <a:ext cx="582886" cy="4932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28629" y="1697329"/>
            <a:ext cx="33877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Наша миссия – выстраивание эффективных коммуникаций </a:t>
            </a:r>
          </a:p>
          <a:p>
            <a:r>
              <a:rPr lang="ru-RU" dirty="0">
                <a:solidFill>
                  <a:schemeClr val="bg1"/>
                </a:solidFill>
              </a:rPr>
              <a:t>в сообществе участников </a:t>
            </a:r>
          </a:p>
          <a:p>
            <a:r>
              <a:rPr lang="ru-RU" dirty="0">
                <a:solidFill>
                  <a:schemeClr val="bg1"/>
                </a:solidFill>
              </a:rPr>
              <a:t>и выпускников ПП </a:t>
            </a:r>
          </a:p>
          <a:p>
            <a:r>
              <a:rPr lang="ru-RU" dirty="0">
                <a:solidFill>
                  <a:schemeClr val="bg1"/>
                </a:solidFill>
              </a:rPr>
              <a:t>в целях мобилизации </a:t>
            </a:r>
          </a:p>
          <a:p>
            <a:r>
              <a:rPr lang="ru-RU" dirty="0">
                <a:solidFill>
                  <a:schemeClr val="bg1"/>
                </a:solidFill>
              </a:rPr>
              <a:t>их интеллектуального потенциала и накопленного профессионального опыта.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629" y="611756"/>
            <a:ext cx="8367811" cy="435695"/>
          </a:xfrm>
        </p:spPr>
        <p:txBody>
          <a:bodyPr>
            <a:noAutofit/>
          </a:bodyPr>
          <a:lstStyle/>
          <a:p>
            <a:r>
              <a:rPr lang="ru-RU" sz="1800" b="1" dirty="0"/>
              <a:t>Постановление Правительства РФ от 13 февраля 2019 г. N 142 </a:t>
            </a:r>
            <a:br>
              <a:rPr lang="ru-RU" sz="1800" b="1" dirty="0"/>
            </a:br>
            <a:r>
              <a:rPr lang="ru-RU" sz="1800" b="1" dirty="0"/>
              <a:t>«О подготовке управленческих кадров для организаций народного хозяйства Российской Федерации в 2018/19 - 2024/25 учебных годах»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7536" y="1419622"/>
            <a:ext cx="86443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Основные мероприятия: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«организация и проведение работы </a:t>
            </a:r>
            <a:r>
              <a:rPr lang="ru-RU" b="1" dirty="0">
                <a:solidFill>
                  <a:srgbClr val="C00000"/>
                </a:solidFill>
              </a:rPr>
              <a:t>по обеспечению эффективного использования специалистами полученных в ходе подготовки знаний, умений и навыков</a:t>
            </a:r>
            <a:r>
              <a:rPr lang="ru-RU" dirty="0"/>
              <a:t>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«</a:t>
            </a:r>
            <a:r>
              <a:rPr lang="ru-RU" b="1" dirty="0">
                <a:solidFill>
                  <a:srgbClr val="C00000"/>
                </a:solidFill>
              </a:rPr>
              <a:t>распространение позитивного опыта </a:t>
            </a:r>
            <a:r>
              <a:rPr lang="ru-RU" dirty="0"/>
              <a:t>управления организациями народного хозяйства Российской Федерации, осуществляемого специалистами, завершившими подготовку в соответствии с Государственным планом».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  <a:p>
            <a:r>
              <a:rPr lang="ru-RU" b="1" dirty="0"/>
              <a:t>Пункт 5. Комиссия имеет право:</a:t>
            </a:r>
          </a:p>
          <a:p>
            <a:r>
              <a:rPr lang="ru-RU" dirty="0"/>
              <a:t>г) «привлекать к работе Комиссии представителей федеральных органов исполнительной власти, образовательных, научных и </a:t>
            </a:r>
            <a:r>
              <a:rPr lang="ru-RU" b="1" dirty="0">
                <a:solidFill>
                  <a:srgbClr val="C00000"/>
                </a:solidFill>
              </a:rPr>
              <a:t>общественных организаций</a:t>
            </a:r>
            <a:r>
              <a:rPr lang="ru-RU" dirty="0"/>
              <a:t>, а также независимых экспертов».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6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861"/>
          <a:stretch/>
        </p:blipFill>
        <p:spPr>
          <a:xfrm>
            <a:off x="0" y="0"/>
            <a:ext cx="9144000" cy="7311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87475"/>
            <a:ext cx="582886" cy="49326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1203598"/>
            <a:ext cx="5112568" cy="857250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Arial Black" pitchFamily="34" charset="0"/>
              </a:rPr>
              <a:t>Нетворкинг</a:t>
            </a:r>
            <a:r>
              <a:rPr lang="ru-RU" sz="2800" dirty="0">
                <a:latin typeface="Arial Black" pitchFamily="34" charset="0"/>
              </a:rPr>
              <a:t>…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>Всё начинается </a:t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>
                <a:latin typeface="Arial Black" pitchFamily="34" charset="0"/>
              </a:rPr>
              <a:t>с первого рукопожатия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89" y="2365735"/>
            <a:ext cx="3837745" cy="206647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788024" y="1275606"/>
            <a:ext cx="3528392" cy="315177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858326" y="1491630"/>
            <a:ext cx="33877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Наша миссия – выстраивание эффективных коммуникаций </a:t>
            </a:r>
          </a:p>
          <a:p>
            <a:r>
              <a:rPr lang="ru-RU" dirty="0">
                <a:solidFill>
                  <a:schemeClr val="bg1"/>
                </a:solidFill>
              </a:rPr>
              <a:t>в сообществе участников </a:t>
            </a:r>
          </a:p>
          <a:p>
            <a:r>
              <a:rPr lang="ru-RU" dirty="0">
                <a:solidFill>
                  <a:schemeClr val="bg1"/>
                </a:solidFill>
              </a:rPr>
              <a:t>и выпускников ПП </a:t>
            </a:r>
          </a:p>
          <a:p>
            <a:r>
              <a:rPr lang="ru-RU" dirty="0">
                <a:solidFill>
                  <a:schemeClr val="bg1"/>
                </a:solidFill>
              </a:rPr>
              <a:t>для мобилизации </a:t>
            </a:r>
          </a:p>
          <a:p>
            <a:r>
              <a:rPr lang="ru-RU" dirty="0">
                <a:solidFill>
                  <a:schemeClr val="bg1"/>
                </a:solidFill>
              </a:rPr>
              <a:t>их интеллектуального потенциала и накопленного профессионального опыта в целях экономического развития РФ и региона.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09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87475"/>
            <a:ext cx="942926" cy="79795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91760" y="207753"/>
            <a:ext cx="3960440" cy="67688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itchFamily="34" charset="0"/>
              </a:rPr>
              <a:t>1</a:t>
            </a:r>
            <a:r>
              <a:rPr lang="en-US" sz="2800" dirty="0">
                <a:latin typeface="Arial Black" pitchFamily="34" charset="0"/>
              </a:rPr>
              <a:t>D-</a:t>
            </a:r>
            <a:r>
              <a:rPr lang="ru-RU" sz="2800" dirty="0">
                <a:latin typeface="Arial Black" pitchFamily="34" charset="0"/>
              </a:rPr>
              <a:t>НЕТВОРКИНГ</a:t>
            </a:r>
            <a:br>
              <a:rPr lang="ru-RU" sz="2800" dirty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83568" y="4515966"/>
            <a:ext cx="7920880" cy="0"/>
          </a:xfrm>
          <a:prstGeom prst="straightConnector1">
            <a:avLst/>
          </a:prstGeom>
          <a:ln w="50800">
            <a:solidFill>
              <a:srgbClr val="1C78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7624" y="462862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 Black" pitchFamily="34" charset="0"/>
              </a:rPr>
              <a:t>Отраслевая специализация участников ПП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4286398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757587" y="4286398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12160" y="4268584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33621" y="4268584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3772747" y="2860199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1583668" y="2860199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851980" y="284198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уга 29"/>
          <p:cNvSpPr/>
          <p:nvPr/>
        </p:nvSpPr>
        <p:spPr>
          <a:xfrm rot="16200000">
            <a:off x="3006637" y="1156001"/>
            <a:ext cx="688978" cy="3371974"/>
          </a:xfrm>
          <a:prstGeom prst="arc">
            <a:avLst>
              <a:gd name="adj1" fmla="val 16200000"/>
              <a:gd name="adj2" fmla="val 572669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уга 30"/>
          <p:cNvSpPr/>
          <p:nvPr/>
        </p:nvSpPr>
        <p:spPr>
          <a:xfrm rot="16200000">
            <a:off x="2556529" y="1776096"/>
            <a:ext cx="469441" cy="2168205"/>
          </a:xfrm>
          <a:prstGeom prst="arc">
            <a:avLst>
              <a:gd name="adj1" fmla="val 16200000"/>
              <a:gd name="adj2" fmla="val 572669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уга 31"/>
          <p:cNvSpPr/>
          <p:nvPr/>
        </p:nvSpPr>
        <p:spPr>
          <a:xfrm rot="16200000">
            <a:off x="4179376" y="2362055"/>
            <a:ext cx="469441" cy="1066675"/>
          </a:xfrm>
          <a:prstGeom prst="arc">
            <a:avLst>
              <a:gd name="adj1" fmla="val 16200000"/>
              <a:gd name="adj2" fmla="val 572669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683568" y="771550"/>
            <a:ext cx="9531" cy="3744416"/>
          </a:xfrm>
          <a:prstGeom prst="straightConnector1">
            <a:avLst/>
          </a:prstGeom>
          <a:ln w="50800">
            <a:solidFill>
              <a:srgbClr val="1C78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03548" y="401191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03548" y="365187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3548" y="329183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03548" y="257175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503548" y="2968211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503548" y="221171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513079" y="185167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503548" y="149163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 rot="16200000">
            <a:off x="-1743509" y="2519223"/>
            <a:ext cx="412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Год обучения на ПП</a:t>
            </a: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863588" y="2931790"/>
            <a:ext cx="7380820" cy="364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1694299" y="958187"/>
            <a:ext cx="0" cy="344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3880759" y="939252"/>
            <a:ext cx="0" cy="3707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4946196" y="1023578"/>
            <a:ext cx="13796" cy="36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447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91760" y="207753"/>
            <a:ext cx="3960440" cy="67688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itchFamily="34" charset="0"/>
              </a:rPr>
              <a:t>2</a:t>
            </a:r>
            <a:r>
              <a:rPr lang="en-US" sz="2800" dirty="0">
                <a:latin typeface="Arial Black" pitchFamily="34" charset="0"/>
              </a:rPr>
              <a:t>D-</a:t>
            </a:r>
            <a:r>
              <a:rPr lang="ru-RU" sz="2800" dirty="0">
                <a:latin typeface="Arial Black" pitchFamily="34" charset="0"/>
              </a:rPr>
              <a:t>НЕТВОРКИНГ</a:t>
            </a:r>
            <a:br>
              <a:rPr lang="ru-RU" sz="2800" dirty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83568" y="4515966"/>
            <a:ext cx="7920880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7624" y="462862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Отраслевая специализация участников ПП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4286398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757587" y="4286398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80759" y="4286398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37446" y="4286398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12160" y="4268584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33621" y="4268584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83568" y="771550"/>
            <a:ext cx="9531" cy="3744416"/>
          </a:xfrm>
          <a:prstGeom prst="straightConnector1">
            <a:avLst/>
          </a:prstGeom>
          <a:ln w="50800">
            <a:solidFill>
              <a:srgbClr val="1C78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03548" y="401191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03548" y="365187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13079" y="2931790"/>
            <a:ext cx="35050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03548" y="329183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03548" y="257175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03548" y="221171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13079" y="185167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03548" y="149163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-1743509" y="2519223"/>
            <a:ext cx="412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Год обучения на ПП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691680" y="843558"/>
            <a:ext cx="0" cy="344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757587" y="850330"/>
            <a:ext cx="0" cy="344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880759" y="850330"/>
            <a:ext cx="0" cy="344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937446" y="850330"/>
            <a:ext cx="0" cy="344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53" idx="4"/>
          </p:cNvCxnSpPr>
          <p:nvPr/>
        </p:nvCxnSpPr>
        <p:spPr>
          <a:xfrm flipH="1" flipV="1">
            <a:off x="6009282" y="3758144"/>
            <a:ext cx="2879" cy="75782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873119" y="3651870"/>
            <a:ext cx="52441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1580789" y="3556284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644738" y="3542989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3772747" y="3542989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29434" y="3542989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5901270" y="3542120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1582279" y="284202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1582279" y="211657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Дуга 55"/>
          <p:cNvSpPr/>
          <p:nvPr/>
        </p:nvSpPr>
        <p:spPr>
          <a:xfrm>
            <a:off x="1582279" y="2211710"/>
            <a:ext cx="469441" cy="744934"/>
          </a:xfrm>
          <a:prstGeom prst="arc">
            <a:avLst>
              <a:gd name="adj1" fmla="val 16200000"/>
              <a:gd name="adj2" fmla="val 587839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Дуга 56"/>
          <p:cNvSpPr/>
          <p:nvPr/>
        </p:nvSpPr>
        <p:spPr>
          <a:xfrm>
            <a:off x="1583669" y="2956643"/>
            <a:ext cx="468052" cy="707653"/>
          </a:xfrm>
          <a:prstGeom prst="arc">
            <a:avLst>
              <a:gd name="adj1" fmla="val 16200000"/>
              <a:gd name="adj2" fmla="val 587839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Дуга 57"/>
          <p:cNvSpPr/>
          <p:nvPr/>
        </p:nvSpPr>
        <p:spPr>
          <a:xfrm rot="16200000">
            <a:off x="3602132" y="2442448"/>
            <a:ext cx="469441" cy="2168205"/>
          </a:xfrm>
          <a:prstGeom prst="arc">
            <a:avLst>
              <a:gd name="adj1" fmla="val 16200000"/>
              <a:gd name="adj2" fmla="val 572669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4829434" y="2489304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Дуга 59"/>
          <p:cNvSpPr/>
          <p:nvPr/>
        </p:nvSpPr>
        <p:spPr>
          <a:xfrm>
            <a:off x="4842055" y="2564978"/>
            <a:ext cx="406806" cy="1080120"/>
          </a:xfrm>
          <a:prstGeom prst="arc">
            <a:avLst>
              <a:gd name="adj1" fmla="val 16199997"/>
              <a:gd name="adj2" fmla="val 587839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Дуга 47"/>
          <p:cNvSpPr/>
          <p:nvPr/>
        </p:nvSpPr>
        <p:spPr>
          <a:xfrm rot="13284457">
            <a:off x="4214209" y="2305341"/>
            <a:ext cx="354809" cy="1469010"/>
          </a:xfrm>
          <a:prstGeom prst="arc">
            <a:avLst>
              <a:gd name="adj1" fmla="val 16199997"/>
              <a:gd name="adj2" fmla="val 587839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>
            <a:stCxn id="55" idx="0"/>
            <a:endCxn id="62" idx="2"/>
          </p:cNvCxnSpPr>
          <p:nvPr/>
        </p:nvCxnSpPr>
        <p:spPr>
          <a:xfrm flipH="1" flipV="1">
            <a:off x="1687311" y="1610863"/>
            <a:ext cx="2980" cy="505709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890854" y="951475"/>
            <a:ext cx="1592914" cy="659388"/>
          </a:xfrm>
          <a:prstGeom prst="rect">
            <a:avLst/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753567" y="987574"/>
            <a:ext cx="1913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Arial Black" pitchFamily="34" charset="0"/>
              </a:rPr>
              <a:t>Точка входа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952917" y="1281169"/>
            <a:ext cx="1530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 Black" pitchFamily="34" charset="0"/>
              </a:rPr>
              <a:t>#</a:t>
            </a:r>
            <a:r>
              <a:rPr lang="ru-RU" sz="1200" dirty="0" err="1">
                <a:latin typeface="Arial Black" pitchFamily="34" charset="0"/>
              </a:rPr>
              <a:t>ДискуссКлаб</a:t>
            </a:r>
            <a:endParaRPr lang="ru-RU" sz="1200" dirty="0">
              <a:latin typeface="Arial Black" pitchFamily="34" charset="0"/>
            </a:endParaRPr>
          </a:p>
        </p:txBody>
      </p:sp>
      <p:cxnSp>
        <p:nvCxnSpPr>
          <p:cNvPr id="67" name="Прямая со стрелкой 66"/>
          <p:cNvCxnSpPr>
            <a:stCxn id="54" idx="0"/>
          </p:cNvCxnSpPr>
          <p:nvPr/>
        </p:nvCxnSpPr>
        <p:spPr>
          <a:xfrm flipH="1" flipV="1">
            <a:off x="1685526" y="2360416"/>
            <a:ext cx="4765" cy="48161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stCxn id="49" idx="0"/>
          </p:cNvCxnSpPr>
          <p:nvPr/>
        </p:nvCxnSpPr>
        <p:spPr>
          <a:xfrm flipV="1">
            <a:off x="1688801" y="3044938"/>
            <a:ext cx="4582" cy="51134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endCxn id="49" idx="4"/>
          </p:cNvCxnSpPr>
          <p:nvPr/>
        </p:nvCxnSpPr>
        <p:spPr>
          <a:xfrm flipV="1">
            <a:off x="1676573" y="3772308"/>
            <a:ext cx="12228" cy="756084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Рисунок 6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985" y="52376"/>
            <a:ext cx="942926" cy="797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221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91760" y="207753"/>
            <a:ext cx="3960440" cy="67688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itchFamily="34" charset="0"/>
              </a:rPr>
              <a:t>3</a:t>
            </a:r>
            <a:r>
              <a:rPr lang="en-US" sz="2800" dirty="0">
                <a:latin typeface="Arial Black" pitchFamily="34" charset="0"/>
              </a:rPr>
              <a:t>D-</a:t>
            </a:r>
            <a:r>
              <a:rPr lang="ru-RU" sz="2800" dirty="0">
                <a:latin typeface="Arial Black" pitchFamily="34" charset="0"/>
              </a:rPr>
              <a:t>НЕТВОРКИНГ</a:t>
            </a:r>
            <a:br>
              <a:rPr lang="ru-RU" sz="2800" dirty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683568" y="4515966"/>
            <a:ext cx="7920880" cy="0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187624" y="462862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Отраслевая специализация участников ПП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691680" y="4286398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757587" y="4286398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880759" y="4286398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37446" y="4286398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012160" y="4268584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133621" y="4268584"/>
            <a:ext cx="0" cy="36004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83568" y="771550"/>
            <a:ext cx="9531" cy="3744416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503548" y="401191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503548" y="365187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513079" y="2931790"/>
            <a:ext cx="350509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>
            <a:off x="503548" y="329183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03548" y="257175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503548" y="221171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513079" y="185167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03548" y="1491630"/>
            <a:ext cx="36004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6200000">
            <a:off x="-1743509" y="2519223"/>
            <a:ext cx="4124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65000"/>
                  </a:schemeClr>
                </a:solidFill>
                <a:latin typeface="Arial Black" pitchFamily="34" charset="0"/>
              </a:rPr>
              <a:t>Год обучения на ПП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691680" y="843558"/>
            <a:ext cx="0" cy="344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2757587" y="850330"/>
            <a:ext cx="0" cy="344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3880759" y="850330"/>
            <a:ext cx="0" cy="344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937446" y="850330"/>
            <a:ext cx="0" cy="3442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V="1">
            <a:off x="1691680" y="641498"/>
            <a:ext cx="360040" cy="208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endCxn id="53" idx="6"/>
          </p:cNvCxnSpPr>
          <p:nvPr/>
        </p:nvCxnSpPr>
        <p:spPr>
          <a:xfrm>
            <a:off x="873119" y="2931790"/>
            <a:ext cx="524417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1583668" y="2848632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649575" y="282377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772747" y="282377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829434" y="282377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5901270" y="282377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1582279" y="210369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582279" y="1383618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Дуга 55"/>
          <p:cNvSpPr/>
          <p:nvPr/>
        </p:nvSpPr>
        <p:spPr>
          <a:xfrm>
            <a:off x="1582279" y="2211710"/>
            <a:ext cx="469441" cy="744934"/>
          </a:xfrm>
          <a:prstGeom prst="arc">
            <a:avLst>
              <a:gd name="adj1" fmla="val 16200000"/>
              <a:gd name="adj2" fmla="val 587839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7" name="Дуга 56"/>
          <p:cNvSpPr/>
          <p:nvPr/>
        </p:nvSpPr>
        <p:spPr>
          <a:xfrm>
            <a:off x="1583668" y="1457772"/>
            <a:ext cx="469441" cy="744934"/>
          </a:xfrm>
          <a:prstGeom prst="arc">
            <a:avLst>
              <a:gd name="adj1" fmla="val 16200000"/>
              <a:gd name="adj2" fmla="val 587839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Дуга 57"/>
          <p:cNvSpPr/>
          <p:nvPr/>
        </p:nvSpPr>
        <p:spPr>
          <a:xfrm rot="16200000">
            <a:off x="3602132" y="1713991"/>
            <a:ext cx="469441" cy="2168205"/>
          </a:xfrm>
          <a:prstGeom prst="arc">
            <a:avLst>
              <a:gd name="adj1" fmla="val 16200000"/>
              <a:gd name="adj2" fmla="val 5726692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4812943" y="1722227"/>
            <a:ext cx="216024" cy="21602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0" name="Дуга 59"/>
          <p:cNvSpPr/>
          <p:nvPr/>
        </p:nvSpPr>
        <p:spPr>
          <a:xfrm>
            <a:off x="4813267" y="1851670"/>
            <a:ext cx="406806" cy="1080120"/>
          </a:xfrm>
          <a:prstGeom prst="arc">
            <a:avLst>
              <a:gd name="adj1" fmla="val 16199997"/>
              <a:gd name="adj2" fmla="val 5878391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flipV="1">
            <a:off x="693099" y="2798093"/>
            <a:ext cx="2870789" cy="17178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9735456">
            <a:off x="422828" y="3571710"/>
            <a:ext cx="218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Регионы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2053109" y="641498"/>
            <a:ext cx="0" cy="311487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3131840" y="641499"/>
            <a:ext cx="0" cy="240555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V="1">
            <a:off x="2752750" y="648668"/>
            <a:ext cx="382030" cy="194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4211960" y="580744"/>
            <a:ext cx="0" cy="200343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3880759" y="580744"/>
            <a:ext cx="331201" cy="269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/>
          <p:cNvSpPr/>
          <p:nvPr/>
        </p:nvSpPr>
        <p:spPr>
          <a:xfrm>
            <a:off x="3026768" y="1059582"/>
            <a:ext cx="216024" cy="21602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Дуга 68"/>
          <p:cNvSpPr/>
          <p:nvPr/>
        </p:nvSpPr>
        <p:spPr>
          <a:xfrm rot="15265132">
            <a:off x="2107485" y="475895"/>
            <a:ext cx="571539" cy="1524459"/>
          </a:xfrm>
          <a:prstGeom prst="arc">
            <a:avLst>
              <a:gd name="adj1" fmla="val 16200000"/>
              <a:gd name="adj2" fmla="val 5726692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flipH="1" flipV="1">
            <a:off x="1371936" y="3940150"/>
            <a:ext cx="145437" cy="24738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967566" y="3599521"/>
            <a:ext cx="145437" cy="24738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 flipV="1">
            <a:off x="2515597" y="3219822"/>
            <a:ext cx="145437" cy="24738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3037744" y="2931790"/>
            <a:ext cx="145437" cy="247382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Рисунок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928" y="52376"/>
            <a:ext cx="942926" cy="79795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900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87475"/>
            <a:ext cx="582886" cy="49326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91760" y="207753"/>
            <a:ext cx="7040024" cy="67688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itchFamily="34" charset="0"/>
              </a:rPr>
              <a:t>ТОЧКА ВХОДА ПП     ОТРАСЛЬ </a:t>
            </a:r>
            <a:br>
              <a:rPr lang="ru-RU" sz="2800" dirty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339784" y="1267861"/>
            <a:ext cx="1786485" cy="15936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2748378" y="2067694"/>
            <a:ext cx="573084" cy="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276217" y="1771443"/>
            <a:ext cx="1913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Точка входа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520580" y="2169054"/>
            <a:ext cx="15308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Arial Black" pitchFamily="34" charset="0"/>
              </a:rPr>
              <a:t>#</a:t>
            </a:r>
            <a:r>
              <a:rPr lang="ru-RU" sz="1200" dirty="0" err="1">
                <a:solidFill>
                  <a:schemeClr val="bg1"/>
                </a:solidFill>
                <a:latin typeface="Arial Black" pitchFamily="34" charset="0"/>
              </a:rPr>
              <a:t>ДискуссКлаб</a:t>
            </a:r>
            <a:endParaRPr lang="ru-RU" sz="1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4075842" y="190093"/>
            <a:ext cx="427967" cy="2880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43" y="1571107"/>
            <a:ext cx="2289229" cy="7910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54282" y="1201775"/>
            <a:ext cx="25451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 площадка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54283" y="1880009"/>
            <a:ext cx="25451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11 экспертов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71373" y="2571750"/>
            <a:ext cx="25451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Более 120 участников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" y="3358399"/>
            <a:ext cx="1515052" cy="151505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199" y="3358399"/>
            <a:ext cx="2275612" cy="1515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3" t="21935" r="31563" b="13437"/>
          <a:stretch/>
        </p:blipFill>
        <p:spPr>
          <a:xfrm>
            <a:off x="5910452" y="3358397"/>
            <a:ext cx="2432849" cy="1513429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>
            <a:endCxn id="70" idx="0"/>
          </p:cNvCxnSpPr>
          <p:nvPr/>
        </p:nvCxnSpPr>
        <p:spPr>
          <a:xfrm>
            <a:off x="7126876" y="1583290"/>
            <a:ext cx="2" cy="29671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7151328" y="2267680"/>
            <a:ext cx="2" cy="29671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12" idx="1"/>
          </p:cNvCxnSpPr>
          <p:nvPr/>
        </p:nvCxnSpPr>
        <p:spPr>
          <a:xfrm flipV="1">
            <a:off x="5148064" y="1386441"/>
            <a:ext cx="706218" cy="66753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70" idx="1"/>
          </p:cNvCxnSpPr>
          <p:nvPr/>
        </p:nvCxnSpPr>
        <p:spPr>
          <a:xfrm>
            <a:off x="5174050" y="2053977"/>
            <a:ext cx="680233" cy="1069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71" idx="1"/>
          </p:cNvCxnSpPr>
          <p:nvPr/>
        </p:nvCxnSpPr>
        <p:spPr>
          <a:xfrm>
            <a:off x="5137970" y="2053977"/>
            <a:ext cx="733403" cy="70243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5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87475"/>
            <a:ext cx="582886" cy="493269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91760" y="207753"/>
            <a:ext cx="7040024" cy="676886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rial Black" pitchFamily="34" charset="0"/>
              </a:rPr>
              <a:t>ТОЧКА ВХОДА ОТРАСЛЬ      ПП</a:t>
            </a:r>
            <a:br>
              <a:rPr lang="ru-RU" sz="2800" dirty="0">
                <a:latin typeface="Arial Black" pitchFamily="34" charset="0"/>
              </a:rPr>
            </a:br>
            <a:endParaRPr lang="ru-RU" sz="2800" dirty="0">
              <a:latin typeface="Arial Black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3339784" y="1267861"/>
            <a:ext cx="1786485" cy="159362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 flipV="1">
            <a:off x="2748378" y="2067694"/>
            <a:ext cx="573084" cy="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3333017" y="1771443"/>
            <a:ext cx="1913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>Точка входа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3467600" y="2095742"/>
            <a:ext cx="1530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 Black" pitchFamily="34" charset="0"/>
              </a:rPr>
              <a:t>Тематические площадки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374648" y="190093"/>
            <a:ext cx="427967" cy="28803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869586" y="1201775"/>
            <a:ext cx="25451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24 площадки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871373" y="1771443"/>
            <a:ext cx="254518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7 соглашений о сотрудничестве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871373" y="2571750"/>
            <a:ext cx="254518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Более 1000 участников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8" y="1441578"/>
            <a:ext cx="2226194" cy="12522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07854"/>
            <a:ext cx="2064810" cy="13707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18" y="3507854"/>
            <a:ext cx="2077365" cy="138555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441" y="3465982"/>
            <a:ext cx="2118592" cy="1412670"/>
          </a:xfrm>
          <a:prstGeom prst="rect">
            <a:avLst/>
          </a:prstGeom>
        </p:spPr>
      </p:pic>
      <p:cxnSp>
        <p:nvCxnSpPr>
          <p:cNvPr id="72" name="Прямая соединительная линия 71"/>
          <p:cNvCxnSpPr>
            <a:stCxn id="70" idx="2"/>
            <a:endCxn id="71" idx="0"/>
          </p:cNvCxnSpPr>
          <p:nvPr/>
        </p:nvCxnSpPr>
        <p:spPr>
          <a:xfrm>
            <a:off x="7143968" y="2417774"/>
            <a:ext cx="0" cy="15397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12" idx="2"/>
            <a:endCxn id="70" idx="0"/>
          </p:cNvCxnSpPr>
          <p:nvPr/>
        </p:nvCxnSpPr>
        <p:spPr>
          <a:xfrm>
            <a:off x="7142181" y="1571107"/>
            <a:ext cx="1787" cy="200336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12" idx="1"/>
          </p:cNvCxnSpPr>
          <p:nvPr/>
        </p:nvCxnSpPr>
        <p:spPr>
          <a:xfrm flipH="1">
            <a:off x="5149851" y="1386441"/>
            <a:ext cx="719735" cy="681254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endCxn id="70" idx="1"/>
          </p:cNvCxnSpPr>
          <p:nvPr/>
        </p:nvCxnSpPr>
        <p:spPr>
          <a:xfrm>
            <a:off x="5149851" y="2094608"/>
            <a:ext cx="721522" cy="1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endCxn id="71" idx="1"/>
          </p:cNvCxnSpPr>
          <p:nvPr/>
        </p:nvCxnSpPr>
        <p:spPr>
          <a:xfrm>
            <a:off x="5126269" y="2094608"/>
            <a:ext cx="745104" cy="661808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Номер слайда 8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639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923" y="0"/>
            <a:ext cx="8229600" cy="709415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 Black" pitchFamily="34" charset="0"/>
              </a:rPr>
              <a:t>Эволюция «Точки входа»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38670"/>
            <a:ext cx="57943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3558" y="1964328"/>
            <a:ext cx="8280920" cy="1277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5576" y="240086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Региональный уровень: </a:t>
            </a:r>
            <a:r>
              <a:rPr lang="ru-RU" dirty="0"/>
              <a:t>договоры о сотрудничестве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71649" y="699542"/>
            <a:ext cx="1944191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6887045" y="1635646"/>
            <a:ext cx="0" cy="32868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9" idx="2"/>
          </p:cNvCxnSpPr>
          <p:nvPr/>
        </p:nvCxnSpPr>
        <p:spPr>
          <a:xfrm flipV="1">
            <a:off x="2243744" y="1635646"/>
            <a:ext cx="1" cy="32868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71624" y="732641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«Омский региональный бизнес-инкубатор»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935265" y="710664"/>
            <a:ext cx="1896194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6" name="Прямая со стрелкой 25"/>
          <p:cNvCxnSpPr>
            <a:stCxn id="5" idx="0"/>
            <a:endCxn id="27" idx="2"/>
          </p:cNvCxnSpPr>
          <p:nvPr/>
        </p:nvCxnSpPr>
        <p:spPr>
          <a:xfrm flipV="1">
            <a:off x="4584018" y="1632753"/>
            <a:ext cx="0" cy="3315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639461" y="696649"/>
            <a:ext cx="1889113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616285" y="85575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«ИТ-кластер Сибири»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31259" y="978862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«Омский НОЦ»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151619" y="3579862"/>
            <a:ext cx="2064221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2243732" y="3218978"/>
            <a:ext cx="0" cy="34029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3560372" y="3569895"/>
            <a:ext cx="1968202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868145" y="3570885"/>
            <a:ext cx="2696418" cy="936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4644008" y="3218978"/>
            <a:ext cx="0" cy="34029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020272" y="3241888"/>
            <a:ext cx="0" cy="340296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598277" y="3650935"/>
            <a:ext cx="1805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Студия творческого развития «Рост»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935265" y="3623438"/>
            <a:ext cx="2545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«Омский региональный фонд поддержки малого предпринимательства»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51619" y="363241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«Региональный союз </a:t>
            </a:r>
            <a:r>
              <a:rPr lang="ru-RU" sz="1600" dirty="0" err="1"/>
              <a:t>самозанятых</a:t>
            </a:r>
            <a:r>
              <a:rPr lang="ru-RU" sz="1600" dirty="0"/>
              <a:t> Омской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1946894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575</Words>
  <Application>Microsoft Office PowerPoint</Application>
  <PresentationFormat>Экран (16:9)</PresentationFormat>
  <Paragraphs>106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Arial Black</vt:lpstr>
      <vt:lpstr>Calibri</vt:lpstr>
      <vt:lpstr>Тема Office</vt:lpstr>
      <vt:lpstr>Постпрограммная подготовка. «Точка входа»: омский опыт</vt:lpstr>
      <vt:lpstr>Постановление Правительства РФ от 13 февраля 2019 г. N 142  «О подготовке управленческих кадров для организаций народного хозяйства Российской Федерации в 2018/19 - 2024/25 учебных годах»</vt:lpstr>
      <vt:lpstr>Нетворкинг… Всё начинается  с первого рукопожатия</vt:lpstr>
      <vt:lpstr>1D-НЕТВОРКИНГ </vt:lpstr>
      <vt:lpstr>2D-НЕТВОРКИНГ </vt:lpstr>
      <vt:lpstr>3D-НЕТВОРКИНГ </vt:lpstr>
      <vt:lpstr>ТОЧКА ВХОДА ПП     ОТРАСЛЬ  </vt:lpstr>
      <vt:lpstr>ТОЧКА ВХОДА ОТРАСЛЬ      ПП </vt:lpstr>
      <vt:lpstr>Эволюция «Точки входа»</vt:lpstr>
      <vt:lpstr>Эволюция «Точки входа»</vt:lpstr>
      <vt:lpstr>Наставничество      молодежный трек </vt:lpstr>
      <vt:lpstr>Выводы и предложения:</vt:lpstr>
      <vt:lpstr>Выводы и предложения: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Альтернативный фестиваль бардовской песни «Барды: Президентская перезагрузка»</dc:title>
  <dc:creator>User</dc:creator>
  <cp:lastModifiedBy>Admin</cp:lastModifiedBy>
  <cp:revision>82</cp:revision>
  <dcterms:created xsi:type="dcterms:W3CDTF">2022-01-15T07:23:25Z</dcterms:created>
  <dcterms:modified xsi:type="dcterms:W3CDTF">2022-12-02T11:50:37Z</dcterms:modified>
</cp:coreProperties>
</file>